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8" r:id="rId2"/>
    <p:sldId id="26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596" y="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9E3A0-43B4-44BE-BB1F-E130AE05607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4000B-F994-46E3-979A-F13F7CE5D0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9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年度価格修正</a:t>
            </a:r>
            <a:r>
              <a:rPr kumimoji="1" lang="en-US" altLang="ja-JP" dirty="0"/>
              <a:t>Ver.</a:t>
            </a:r>
            <a:r>
              <a:rPr kumimoji="1" lang="ja-JP" altLang="en-US" dirty="0"/>
              <a:t>（案）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653E9-0909-4E4B-AF6B-64118B188F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316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2023</a:t>
            </a:r>
            <a:r>
              <a:rPr kumimoji="1" lang="ja-JP" altLang="en-US" dirty="0"/>
              <a:t>年度価格修正</a:t>
            </a:r>
            <a:r>
              <a:rPr kumimoji="1" lang="en-US" altLang="ja-JP" dirty="0"/>
              <a:t>Ver.</a:t>
            </a:r>
            <a:r>
              <a:rPr kumimoji="1" lang="ja-JP" altLang="en-US" dirty="0"/>
              <a:t>（案）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653E9-0909-4E4B-AF6B-64118B188F1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0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2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50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13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62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26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8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3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10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B096-584E-4235-AD5D-6D4D8AF71163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383A3-DF50-46A4-A379-2FACC9AEC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78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8760EF2-DBB4-4AA6-BFEF-210A70A990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8" b="3679"/>
          <a:stretch/>
        </p:blipFill>
        <p:spPr>
          <a:xfrm>
            <a:off x="89055" y="540774"/>
            <a:ext cx="6679890" cy="4473487"/>
          </a:xfrm>
          <a:prstGeom prst="rect">
            <a:avLst/>
          </a:prstGeom>
          <a:effectLst>
            <a:softEdge rad="495300"/>
          </a:effec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5742149-A4BB-4006-A9E2-33EEEE2964CA}"/>
              </a:ext>
            </a:extLst>
          </p:cNvPr>
          <p:cNvSpPr/>
          <p:nvPr/>
        </p:nvSpPr>
        <p:spPr>
          <a:xfrm>
            <a:off x="1804988" y="2247900"/>
            <a:ext cx="352426" cy="126682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35D7A74-A15C-4501-8563-E8013400C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237" y="5586473"/>
            <a:ext cx="1324193" cy="331282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2F083B-EF12-4619-BCAB-BAC4B710A3F9}"/>
              </a:ext>
            </a:extLst>
          </p:cNvPr>
          <p:cNvSpPr txBox="1"/>
          <p:nvPr/>
        </p:nvSpPr>
        <p:spPr>
          <a:xfrm>
            <a:off x="6064395" y="5176068"/>
            <a:ext cx="461665" cy="40593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ＤＦクラフト墨NW9" panose="03000809000000000000" pitchFamily="65" charset="-128"/>
                <a:ea typeface="ＤＦクラフト墨NW9" panose="03000809000000000000" pitchFamily="65" charset="-128"/>
              </a:rPr>
              <a:t>お蕎麦が一年で一番おいしい季節です</a:t>
            </a:r>
            <a:r>
              <a:rPr kumimoji="1" lang="ja-JP" altLang="en-US" dirty="0">
                <a:solidFill>
                  <a:srgbClr val="0070C0"/>
                </a:solidFill>
              </a:rPr>
              <a:t>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C8F696A-9881-4D85-B68B-30A68F877810}"/>
              </a:ext>
            </a:extLst>
          </p:cNvPr>
          <p:cNvSpPr txBox="1"/>
          <p:nvPr/>
        </p:nvSpPr>
        <p:spPr>
          <a:xfrm>
            <a:off x="5329145" y="227825"/>
            <a:ext cx="1465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販売店様専用資料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9EB6E9-5665-4C5F-9633-6D53184425D4}"/>
              </a:ext>
            </a:extLst>
          </p:cNvPr>
          <p:cNvSpPr/>
          <p:nvPr/>
        </p:nvSpPr>
        <p:spPr>
          <a:xfrm>
            <a:off x="5329145" y="227825"/>
            <a:ext cx="135602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96E5CA-D673-45B8-804F-10F6D15FEE4D}"/>
              </a:ext>
            </a:extLst>
          </p:cNvPr>
          <p:cNvSpPr txBox="1"/>
          <p:nvPr/>
        </p:nvSpPr>
        <p:spPr>
          <a:xfrm>
            <a:off x="396777" y="5447402"/>
            <a:ext cx="37760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蕎麦は夏と秋に収穫期がありますが、</a:t>
            </a:r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秋に収穫される蕎麦の方が薫り高く色、味ともに優れて</a:t>
            </a:r>
            <a:endParaRPr kumimoji="1" lang="en-US" altLang="ja-JP" sz="13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dist"/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いる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ため一般的に９月上旬から１１月中旬に収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穫される蕎麦を</a:t>
            </a:r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「新そば」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と呼びます。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dist"/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純国産原料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にこだわった今年の旬の味覚、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どうぞお試しください</a:t>
            </a:r>
            <a:r>
              <a:rPr kumimoji="1" lang="ja-JP" altLang="en-US" sz="13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。</a:t>
            </a: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3D1C8BAC-E949-4B55-AEFC-ADABCC7A9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49316"/>
              </p:ext>
            </p:extLst>
          </p:nvPr>
        </p:nvGraphicFramePr>
        <p:xfrm>
          <a:off x="453927" y="6830275"/>
          <a:ext cx="3716875" cy="2410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645">
                  <a:extLst>
                    <a:ext uri="{9D8B030D-6E8A-4147-A177-3AD203B41FA5}">
                      <a16:colId xmlns:a16="http://schemas.microsoft.com/office/drawing/2014/main" val="3552736194"/>
                    </a:ext>
                  </a:extLst>
                </a:gridCol>
                <a:gridCol w="2122230">
                  <a:extLst>
                    <a:ext uri="{9D8B030D-6E8A-4147-A177-3AD203B41FA5}">
                      <a16:colId xmlns:a16="http://schemas.microsoft.com/office/drawing/2014/main" val="478306854"/>
                    </a:ext>
                  </a:extLst>
                </a:gridCol>
              </a:tblGrid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名称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新そば（季節限定）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31966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内容量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２００ｇ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321352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入数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２０把入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718233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賞味期限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製造日より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ヶ月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384753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商品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サイズ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cm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27.0×10.0×1.5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135093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卸価格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/ 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ケース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5,720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円（税別）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6453551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参考小売価格 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/ 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389</a:t>
                      </a:r>
                      <a:r>
                        <a:rPr lang="ja-JP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円（税込）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44260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JAN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コード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"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4978977102187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716374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製造者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“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株式会社みうら食品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223153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7307E6-F92E-498A-94A9-349699F9DC84}"/>
              </a:ext>
            </a:extLst>
          </p:cNvPr>
          <p:cNvSpPr txBox="1"/>
          <p:nvPr/>
        </p:nvSpPr>
        <p:spPr>
          <a:xfrm>
            <a:off x="89056" y="4645770"/>
            <a:ext cx="6711466" cy="578882"/>
          </a:xfrm>
          <a:prstGeom prst="roundRect">
            <a:avLst/>
          </a:prstGeom>
          <a:noFill/>
          <a:effectLst>
            <a:softEdge rad="381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0" i="0" dirty="0">
                <a:solidFill>
                  <a:srgbClr val="FF0000"/>
                </a:solidFill>
                <a:effectLst/>
                <a:latin typeface="AR P楷書体M" panose="03000600000000000000" pitchFamily="66" charset="-128"/>
                <a:ea typeface="AR P楷書体M" panose="03000600000000000000" pitchFamily="66" charset="-128"/>
              </a:rPr>
              <a:t>※</a:t>
            </a:r>
            <a:r>
              <a:rPr lang="ja-JP" altLang="en-US" sz="1400" b="0" i="0" dirty="0">
                <a:solidFill>
                  <a:srgbClr val="FF0000"/>
                </a:solidFill>
                <a:effectLst/>
                <a:latin typeface="AR P楷書体M" panose="03000600000000000000" pitchFamily="66" charset="-128"/>
                <a:ea typeface="AR P楷書体M" panose="03000600000000000000" pitchFamily="66" charset="-128"/>
              </a:rPr>
              <a:t>限定品につき、なくなり次第終了となります。</a:t>
            </a:r>
            <a:endParaRPr lang="en-US" altLang="ja-JP" sz="1400" b="0" i="0" dirty="0">
              <a:solidFill>
                <a:srgbClr val="FF0000"/>
              </a:solidFill>
              <a:effectLst/>
              <a:latin typeface="AR P楷書体M" panose="03000600000000000000" pitchFamily="66" charset="-128"/>
              <a:ea typeface="AR P楷書体M" panose="03000600000000000000" pitchFamily="66" charset="-128"/>
            </a:endParaRPr>
          </a:p>
          <a:p>
            <a:pPr algn="ctr"/>
            <a:r>
              <a:rPr kumimoji="1" lang="en-US" altLang="ja-JP" sz="1400" dirty="0">
                <a:solidFill>
                  <a:srgbClr val="FF0000"/>
                </a:solidFill>
                <a:latin typeface="AR P楷書体M" panose="03000600000000000000" pitchFamily="66" charset="-128"/>
                <a:ea typeface="AR P楷書体M" panose="03000600000000000000" pitchFamily="66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AR P楷書体M" panose="03000600000000000000" pitchFamily="66" charset="-128"/>
                <a:ea typeface="AR P楷書体M" panose="03000600000000000000" pitchFamily="66" charset="-128"/>
              </a:rPr>
              <a:t>今年度は１０月１日頃より販売開始となります。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DE96EAD-1840-4259-AAD4-18E097F035A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32" y="-79110"/>
            <a:ext cx="1860186" cy="4011267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4AAF77-8299-4A54-9E5D-D450A9ED77F5}"/>
              </a:ext>
            </a:extLst>
          </p:cNvPr>
          <p:cNvSpPr txBox="1"/>
          <p:nvPr/>
        </p:nvSpPr>
        <p:spPr>
          <a:xfrm>
            <a:off x="1413523" y="2017489"/>
            <a:ext cx="830997" cy="16809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b="1" dirty="0">
                <a:latin typeface="AR P楷書体M" panose="03000600000000000000" pitchFamily="66" charset="-128"/>
                <a:ea typeface="AR P楷書体M" panose="03000600000000000000" pitchFamily="66" charset="-128"/>
              </a:rPr>
              <a:t>  </a:t>
            </a:r>
            <a:r>
              <a:rPr kumimoji="1" lang="ja-JP" altLang="en-US" sz="2400" b="1" dirty="0">
                <a:latin typeface="AR P楷書体M" panose="03000600000000000000" pitchFamily="66" charset="-128"/>
                <a:ea typeface="AR P楷書体M" panose="03000600000000000000" pitchFamily="66" charset="-128"/>
              </a:rPr>
              <a:t>季節限定　</a:t>
            </a:r>
            <a:endParaRPr kumimoji="1" lang="en-US" altLang="ja-JP" sz="2400" b="1" dirty="0">
              <a:latin typeface="AR P楷書体M" panose="03000600000000000000" pitchFamily="66" charset="-128"/>
              <a:ea typeface="AR P楷書体M" panose="03000600000000000000" pitchFamily="66" charset="-128"/>
            </a:endParaRPr>
          </a:p>
          <a:p>
            <a:endParaRPr kumimoji="1" lang="ja-JP" altLang="en-US" dirty="0"/>
          </a:p>
        </p:txBody>
      </p:sp>
      <p:sp>
        <p:nvSpPr>
          <p:cNvPr id="22" name="テキスト ボックス 2">
            <a:extLst>
              <a:ext uri="{FF2B5EF4-FFF2-40B4-BE49-F238E27FC236}">
                <a16:creationId xmlns:a16="http://schemas.microsoft.com/office/drawing/2014/main" id="{2F0725C4-73B9-4FB5-8272-0AF08C959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27" y="9313610"/>
            <a:ext cx="1385737" cy="22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b="1" kern="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お問い合わせは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2A8583BC-87EC-4AB6-99F3-0511F9253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53" y="9541207"/>
            <a:ext cx="40593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浜松塩業株式会社</a:t>
            </a:r>
            <a:r>
              <a:rPr lang="en-US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 </a:t>
            </a:r>
            <a:r>
              <a:rPr lang="ja-JP" altLang="en-US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　　</a:t>
            </a:r>
            <a:r>
              <a:rPr lang="en-US" sz="1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053-42</a:t>
            </a:r>
            <a:r>
              <a:rPr lang="en-US" altLang="ja-JP" sz="1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6-1175</a:t>
            </a:r>
            <a:r>
              <a:rPr lang="en-US" sz="105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B6554B1-A6E6-4A1E-8CAD-4E33626ED5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40" y="4631342"/>
            <a:ext cx="461665" cy="561067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E0D3B4A-75BB-4E1D-BB00-B488340EA23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08" y="9541207"/>
            <a:ext cx="222179" cy="248840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8D05D76-7F1E-4AE9-9138-9A87F6EF930B}"/>
              </a:ext>
            </a:extLst>
          </p:cNvPr>
          <p:cNvSpPr txBox="1"/>
          <p:nvPr/>
        </p:nvSpPr>
        <p:spPr>
          <a:xfrm>
            <a:off x="4650449" y="9656178"/>
            <a:ext cx="21454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b="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各商品の卸価格は弊社通常卸価格です。</a:t>
            </a:r>
            <a:endParaRPr lang="en-US" altLang="ja-JP" sz="800" b="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961976-9F53-49AC-93F3-61D4E737996A}"/>
              </a:ext>
            </a:extLst>
          </p:cNvPr>
          <p:cNvSpPr txBox="1"/>
          <p:nvPr/>
        </p:nvSpPr>
        <p:spPr>
          <a:xfrm>
            <a:off x="5866430" y="28151"/>
            <a:ext cx="9286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SS-I003b</a:t>
            </a:r>
            <a:endParaRPr kumimoji="1" lang="ja-JP" alt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D4D90C0-780A-691F-CC33-67CB8047C3CF}"/>
              </a:ext>
            </a:extLst>
          </p:cNvPr>
          <p:cNvGrpSpPr/>
          <p:nvPr/>
        </p:nvGrpSpPr>
        <p:grpSpPr>
          <a:xfrm>
            <a:off x="115598" y="170929"/>
            <a:ext cx="1553735" cy="4828352"/>
            <a:chOff x="7138359" y="2617794"/>
            <a:chExt cx="1553735" cy="4828352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EF2FF30-431A-3CBE-F9BD-4492933BA535}"/>
                </a:ext>
              </a:extLst>
            </p:cNvPr>
            <p:cNvSpPr txBox="1"/>
            <p:nvPr/>
          </p:nvSpPr>
          <p:spPr>
            <a:xfrm>
              <a:off x="7715146" y="2617794"/>
              <a:ext cx="976948" cy="333233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5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北海道産そば粉使用</a:t>
              </a:r>
              <a:endParaRPr kumimoji="1" lang="en-US" altLang="ja-JP" sz="175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977B02E-50C6-DDCC-AA4B-472E31999E81}"/>
                </a:ext>
              </a:extLst>
            </p:cNvPr>
            <p:cNvSpPr txBox="1"/>
            <p:nvPr/>
          </p:nvSpPr>
          <p:spPr>
            <a:xfrm>
              <a:off x="7138359" y="2972659"/>
              <a:ext cx="1046198" cy="447348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75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そば大国</a:t>
              </a:r>
              <a:r>
                <a:rPr kumimoji="1" lang="ja-JP" altLang="en-US" sz="28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　　</a:t>
              </a:r>
              <a:r>
                <a:rPr kumimoji="1" lang="ja-JP" altLang="en-US" sz="175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  </a:t>
              </a:r>
              <a:r>
                <a:rPr kumimoji="1" lang="ja-JP" altLang="en-US" sz="16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創業　 年の老舗店</a:t>
              </a:r>
              <a:endParaRPr kumimoji="1" lang="en-US" altLang="ja-JP" sz="160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2D3DB75-9C5C-FD6D-94E7-21FC04525368}"/>
                </a:ext>
              </a:extLst>
            </p:cNvPr>
            <p:cNvSpPr txBox="1"/>
            <p:nvPr/>
          </p:nvSpPr>
          <p:spPr>
            <a:xfrm>
              <a:off x="7485015" y="5447402"/>
              <a:ext cx="545973" cy="36933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麗雅宋" panose="02010609010101010101" pitchFamily="1" charset="-128"/>
                  <a:ea typeface="ＤＦ麗雅宋" panose="02010609010101010101" pitchFamily="1" charset="-128"/>
                </a:rPr>
                <a:t>70</a:t>
              </a:r>
              <a:endParaRPr kumimoji="1" lang="ja-JP" altLang="en-US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Ｆ麗雅宋" panose="02010609010101010101" pitchFamily="1" charset="-128"/>
                <a:ea typeface="ＤＦ麗雅宋" panose="02010609010101010101" pitchFamily="1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BA2CECB-984E-16E2-DA51-3C10EF36735E}"/>
                </a:ext>
              </a:extLst>
            </p:cNvPr>
            <p:cNvSpPr txBox="1"/>
            <p:nvPr/>
          </p:nvSpPr>
          <p:spPr>
            <a:xfrm>
              <a:off x="7145979" y="3993662"/>
              <a:ext cx="1046198" cy="959338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8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山形</a:t>
              </a:r>
              <a:endParaRPr kumimoji="1" lang="en-US" altLang="ja-JP" sz="160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8C0B0D4-4757-AEE9-E260-0CB55081769A}"/>
              </a:ext>
            </a:extLst>
          </p:cNvPr>
          <p:cNvGrpSpPr/>
          <p:nvPr/>
        </p:nvGrpSpPr>
        <p:grpSpPr>
          <a:xfrm>
            <a:off x="98744" y="151336"/>
            <a:ext cx="1553735" cy="4828352"/>
            <a:chOff x="7138359" y="2617794"/>
            <a:chExt cx="1553735" cy="482835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09E33B1-D38B-C936-5409-4685F0E308CA}"/>
                </a:ext>
              </a:extLst>
            </p:cNvPr>
            <p:cNvSpPr txBox="1"/>
            <p:nvPr/>
          </p:nvSpPr>
          <p:spPr>
            <a:xfrm>
              <a:off x="7715146" y="2617794"/>
              <a:ext cx="976948" cy="333233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5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北海道産そば粉使用</a:t>
              </a:r>
              <a:endParaRPr kumimoji="1" lang="en-US" altLang="ja-JP" sz="175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638C577-0EA9-432C-1438-0150044C2A5C}"/>
                </a:ext>
              </a:extLst>
            </p:cNvPr>
            <p:cNvSpPr txBox="1"/>
            <p:nvPr/>
          </p:nvSpPr>
          <p:spPr>
            <a:xfrm>
              <a:off x="7138359" y="2972659"/>
              <a:ext cx="1046198" cy="447348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75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そば大国</a:t>
              </a:r>
              <a:r>
                <a:rPr kumimoji="1" lang="ja-JP" altLang="en-US" sz="28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　　</a:t>
              </a:r>
              <a:r>
                <a:rPr kumimoji="1" lang="ja-JP" altLang="en-US" sz="175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  </a:t>
              </a:r>
              <a:r>
                <a:rPr kumimoji="1" lang="ja-JP" altLang="en-US" sz="16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創業　 年の老舗店</a:t>
              </a:r>
              <a:endParaRPr kumimoji="1" lang="en-US" altLang="ja-JP" sz="160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E2BB38E-74E8-4FE3-B65D-C8E2ABF71148}"/>
                </a:ext>
              </a:extLst>
            </p:cNvPr>
            <p:cNvSpPr txBox="1"/>
            <p:nvPr/>
          </p:nvSpPr>
          <p:spPr>
            <a:xfrm>
              <a:off x="7485015" y="5447402"/>
              <a:ext cx="545973" cy="36933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kumimoji="1" lang="en-US" altLang="ja-JP" dirty="0">
                  <a:solidFill>
                    <a:srgbClr val="C00000"/>
                  </a:solidFill>
                  <a:latin typeface="ＤＦ麗雅宋" panose="02010609010101010101" pitchFamily="1" charset="-128"/>
                  <a:ea typeface="ＤＦ麗雅宋" panose="02010609010101010101" pitchFamily="1" charset="-128"/>
                </a:rPr>
                <a:t>70</a:t>
              </a:r>
              <a:endParaRPr kumimoji="1" lang="ja-JP" altLang="en-US" dirty="0">
                <a:solidFill>
                  <a:srgbClr val="C00000"/>
                </a:solidFill>
                <a:latin typeface="ＤＦ麗雅宋" panose="02010609010101010101" pitchFamily="1" charset="-128"/>
                <a:ea typeface="ＤＦ麗雅宋" panose="02010609010101010101" pitchFamily="1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31B38DA-2D1F-4382-A881-0E7913095528}"/>
                </a:ext>
              </a:extLst>
            </p:cNvPr>
            <p:cNvSpPr txBox="1"/>
            <p:nvPr/>
          </p:nvSpPr>
          <p:spPr>
            <a:xfrm>
              <a:off x="7145979" y="3993662"/>
              <a:ext cx="1046198" cy="959338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8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山形</a:t>
              </a:r>
              <a:endParaRPr kumimoji="1" lang="en-US" altLang="ja-JP" sz="160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86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8760EF2-DBB4-4AA6-BFEF-210A70A990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8" b="3679"/>
          <a:stretch/>
        </p:blipFill>
        <p:spPr>
          <a:xfrm>
            <a:off x="89055" y="540774"/>
            <a:ext cx="6679890" cy="4473487"/>
          </a:xfrm>
          <a:prstGeom prst="rect">
            <a:avLst/>
          </a:prstGeom>
          <a:effectLst>
            <a:softEdge rad="495300"/>
          </a:effec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5742149-A4BB-4006-A9E2-33EEEE2964CA}"/>
              </a:ext>
            </a:extLst>
          </p:cNvPr>
          <p:cNvSpPr/>
          <p:nvPr/>
        </p:nvSpPr>
        <p:spPr>
          <a:xfrm>
            <a:off x="1804988" y="2247900"/>
            <a:ext cx="352426" cy="126682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35D7A74-A15C-4501-8563-E8013400C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237" y="5586473"/>
            <a:ext cx="1324193" cy="331282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2F083B-EF12-4619-BCAB-BAC4B710A3F9}"/>
              </a:ext>
            </a:extLst>
          </p:cNvPr>
          <p:cNvSpPr txBox="1"/>
          <p:nvPr/>
        </p:nvSpPr>
        <p:spPr>
          <a:xfrm>
            <a:off x="6064395" y="5176068"/>
            <a:ext cx="461665" cy="40593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ＤＦクラフト墨NW9" panose="03000809000000000000" pitchFamily="65" charset="-128"/>
                <a:ea typeface="ＤＦクラフト墨NW9" panose="03000809000000000000" pitchFamily="65" charset="-128"/>
              </a:rPr>
              <a:t>お蕎麦が一年で一番おいしい季節です</a:t>
            </a:r>
            <a:r>
              <a:rPr kumimoji="1" lang="ja-JP" altLang="en-US" dirty="0">
                <a:solidFill>
                  <a:srgbClr val="0070C0"/>
                </a:solidFill>
              </a:rPr>
              <a:t>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C8F696A-9881-4D85-B68B-30A68F877810}"/>
              </a:ext>
            </a:extLst>
          </p:cNvPr>
          <p:cNvSpPr txBox="1"/>
          <p:nvPr/>
        </p:nvSpPr>
        <p:spPr>
          <a:xfrm>
            <a:off x="5329145" y="227825"/>
            <a:ext cx="1465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販売店様専用資料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9EB6E9-5665-4C5F-9633-6D53184425D4}"/>
              </a:ext>
            </a:extLst>
          </p:cNvPr>
          <p:cNvSpPr/>
          <p:nvPr/>
        </p:nvSpPr>
        <p:spPr>
          <a:xfrm>
            <a:off x="5329145" y="227825"/>
            <a:ext cx="135602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96E5CA-D673-45B8-804F-10F6D15FEE4D}"/>
              </a:ext>
            </a:extLst>
          </p:cNvPr>
          <p:cNvSpPr txBox="1"/>
          <p:nvPr/>
        </p:nvSpPr>
        <p:spPr>
          <a:xfrm>
            <a:off x="396777" y="5447402"/>
            <a:ext cx="37760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蕎麦は夏と秋に収穫期がありますが、</a:t>
            </a:r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秋に収穫される蕎麦の方が薫り高く色、味ともに優れて</a:t>
            </a:r>
            <a:endParaRPr kumimoji="1" lang="en-US" altLang="ja-JP" sz="13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dist"/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いる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ため一般的に９月上旬から１１月中旬に収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穫される蕎麦を</a:t>
            </a:r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「新そば」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と呼びます。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dist"/>
            <a:r>
              <a:rPr kumimoji="1" lang="ja-JP" altLang="en-US" sz="13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純国産原料</a:t>
            </a:r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にこだわった今年の旬の味覚、</a:t>
            </a:r>
            <a:endParaRPr kumimoji="1" lang="en-US" altLang="ja-JP" sz="13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1300" dirty="0">
                <a:latin typeface="游明朝" panose="02020400000000000000" pitchFamily="18" charset="-128"/>
                <a:ea typeface="游明朝" panose="02020400000000000000" pitchFamily="18" charset="-128"/>
              </a:rPr>
              <a:t>どうぞお試しください</a:t>
            </a:r>
            <a:r>
              <a:rPr kumimoji="1" lang="ja-JP" altLang="en-US" sz="13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。</a:t>
            </a:r>
          </a:p>
        </p:txBody>
      </p:sp>
      <p:graphicFrame>
        <p:nvGraphicFramePr>
          <p:cNvPr id="3" name="表 5">
            <a:extLst>
              <a:ext uri="{FF2B5EF4-FFF2-40B4-BE49-F238E27FC236}">
                <a16:creationId xmlns:a16="http://schemas.microsoft.com/office/drawing/2014/main" id="{3D1C8BAC-E949-4B55-AEFC-ADABCC7A9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23987"/>
              </p:ext>
            </p:extLst>
          </p:nvPr>
        </p:nvGraphicFramePr>
        <p:xfrm>
          <a:off x="453927" y="6887425"/>
          <a:ext cx="3716875" cy="2142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645">
                  <a:extLst>
                    <a:ext uri="{9D8B030D-6E8A-4147-A177-3AD203B41FA5}">
                      <a16:colId xmlns:a16="http://schemas.microsoft.com/office/drawing/2014/main" val="3552736194"/>
                    </a:ext>
                  </a:extLst>
                </a:gridCol>
                <a:gridCol w="2122230">
                  <a:extLst>
                    <a:ext uri="{9D8B030D-6E8A-4147-A177-3AD203B41FA5}">
                      <a16:colId xmlns:a16="http://schemas.microsoft.com/office/drawing/2014/main" val="478306854"/>
                    </a:ext>
                  </a:extLst>
                </a:gridCol>
              </a:tblGrid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名称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新そば（季節限定）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31966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内容量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２００ｇ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321352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入数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２０把入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718233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賞味期限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製造日より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ヶ月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384753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商品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サイズ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cm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27.0×10.0×1.5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135093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参考小売価格 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/ 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389</a:t>
                      </a:r>
                      <a:r>
                        <a:rPr lang="ja-JP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円（税込）　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44260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JAN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コード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"</a:t>
                      </a:r>
                      <a:r>
                        <a:rPr lang="en-US" altLang="ja-JP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4978977102187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7163745"/>
                  </a:ext>
                </a:extLst>
              </a:tr>
              <a:tr h="26779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製造者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“</a:t>
                      </a:r>
                      <a:r>
                        <a:rPr lang="ja-JP" altLang="en-US" sz="1100" b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株式会社みうら食品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223153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7307E6-F92E-498A-94A9-349699F9DC84}"/>
              </a:ext>
            </a:extLst>
          </p:cNvPr>
          <p:cNvSpPr txBox="1"/>
          <p:nvPr/>
        </p:nvSpPr>
        <p:spPr>
          <a:xfrm>
            <a:off x="89056" y="4645770"/>
            <a:ext cx="6711466" cy="578882"/>
          </a:xfrm>
          <a:prstGeom prst="roundRect">
            <a:avLst/>
          </a:prstGeom>
          <a:noFill/>
          <a:effectLst>
            <a:softEdge rad="381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0" i="0" dirty="0">
                <a:solidFill>
                  <a:srgbClr val="FF0000"/>
                </a:solidFill>
                <a:effectLst/>
                <a:latin typeface="AR P楷書体M" panose="03000600000000000000" pitchFamily="66" charset="-128"/>
                <a:ea typeface="AR P楷書体M" panose="03000600000000000000" pitchFamily="66" charset="-128"/>
              </a:rPr>
              <a:t>※</a:t>
            </a:r>
            <a:r>
              <a:rPr lang="ja-JP" altLang="en-US" sz="1400" b="0" i="0" dirty="0">
                <a:solidFill>
                  <a:srgbClr val="FF0000"/>
                </a:solidFill>
                <a:effectLst/>
                <a:latin typeface="AR P楷書体M" panose="03000600000000000000" pitchFamily="66" charset="-128"/>
                <a:ea typeface="AR P楷書体M" panose="03000600000000000000" pitchFamily="66" charset="-128"/>
              </a:rPr>
              <a:t>限定品につき、なくなり次第終了となります。</a:t>
            </a:r>
            <a:endParaRPr lang="en-US" altLang="ja-JP" sz="1400" b="0" i="0" dirty="0">
              <a:solidFill>
                <a:srgbClr val="FF0000"/>
              </a:solidFill>
              <a:effectLst/>
              <a:latin typeface="AR P楷書体M" panose="03000600000000000000" pitchFamily="66" charset="-128"/>
              <a:ea typeface="AR P楷書体M" panose="03000600000000000000" pitchFamily="66" charset="-128"/>
            </a:endParaRPr>
          </a:p>
          <a:p>
            <a:pPr algn="ctr"/>
            <a:r>
              <a:rPr kumimoji="1" lang="en-US" altLang="ja-JP" sz="1400" dirty="0">
                <a:solidFill>
                  <a:srgbClr val="FF0000"/>
                </a:solidFill>
                <a:latin typeface="AR P楷書体M" panose="03000600000000000000" pitchFamily="66" charset="-128"/>
                <a:ea typeface="AR P楷書体M" panose="03000600000000000000" pitchFamily="66" charset="-128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AR P楷書体M" panose="03000600000000000000" pitchFamily="66" charset="-128"/>
                <a:ea typeface="AR P楷書体M" panose="03000600000000000000" pitchFamily="66" charset="-128"/>
              </a:rPr>
              <a:t>今年度は１０月１日頃より販売開始となります。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DE96EAD-1840-4259-AAD4-18E097F035A2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32" y="-79110"/>
            <a:ext cx="1860186" cy="4011267"/>
          </a:xfrm>
          <a:prstGeom prst="rect">
            <a:avLst/>
          </a:prstGeom>
          <a:effectLst>
            <a:glow rad="63500">
              <a:schemeClr val="bg1">
                <a:alpha val="40000"/>
              </a:schemeClr>
            </a:glow>
          </a:effec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4AAF77-8299-4A54-9E5D-D450A9ED77F5}"/>
              </a:ext>
            </a:extLst>
          </p:cNvPr>
          <p:cNvSpPr txBox="1"/>
          <p:nvPr/>
        </p:nvSpPr>
        <p:spPr>
          <a:xfrm>
            <a:off x="1413523" y="2017489"/>
            <a:ext cx="830997" cy="16809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b="1" dirty="0">
                <a:latin typeface="AR P楷書体M" panose="03000600000000000000" pitchFamily="66" charset="-128"/>
                <a:ea typeface="AR P楷書体M" panose="03000600000000000000" pitchFamily="66" charset="-128"/>
              </a:rPr>
              <a:t>  </a:t>
            </a:r>
            <a:r>
              <a:rPr kumimoji="1" lang="ja-JP" altLang="en-US" sz="2400" b="1" dirty="0">
                <a:latin typeface="AR P楷書体M" panose="03000600000000000000" pitchFamily="66" charset="-128"/>
                <a:ea typeface="AR P楷書体M" panose="03000600000000000000" pitchFamily="66" charset="-128"/>
              </a:rPr>
              <a:t>季節限定　</a:t>
            </a:r>
            <a:endParaRPr kumimoji="1" lang="en-US" altLang="ja-JP" sz="2400" b="1" dirty="0">
              <a:latin typeface="AR P楷書体M" panose="03000600000000000000" pitchFamily="66" charset="-128"/>
              <a:ea typeface="AR P楷書体M" panose="03000600000000000000" pitchFamily="66" charset="-128"/>
            </a:endParaRPr>
          </a:p>
          <a:p>
            <a:endParaRPr kumimoji="1" lang="ja-JP" altLang="en-US" dirty="0"/>
          </a:p>
        </p:txBody>
      </p:sp>
      <p:sp>
        <p:nvSpPr>
          <p:cNvPr id="22" name="テキスト ボックス 2">
            <a:extLst>
              <a:ext uri="{FF2B5EF4-FFF2-40B4-BE49-F238E27FC236}">
                <a16:creationId xmlns:a16="http://schemas.microsoft.com/office/drawing/2014/main" id="{2F0725C4-73B9-4FB5-8272-0AF08C959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927" y="9313610"/>
            <a:ext cx="1385737" cy="22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b="1" kern="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お問い合わせは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2A8583BC-87EC-4AB6-99F3-0511F9253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53" y="9541207"/>
            <a:ext cx="40593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浜松塩業株式会社</a:t>
            </a:r>
            <a:r>
              <a:rPr lang="en-US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 </a:t>
            </a:r>
            <a:r>
              <a:rPr lang="ja-JP" altLang="en-US" sz="1600" b="1" kern="100" dirty="0">
                <a:effectLst/>
                <a:latin typeface="AR P隷書体M" panose="03000600000000000000" pitchFamily="66" charset="-128"/>
                <a:ea typeface="AR P隷書体M" panose="03000600000000000000" pitchFamily="66" charset="-128"/>
                <a:cs typeface="Times New Roman" panose="02020603050405020304" pitchFamily="18" charset="0"/>
              </a:rPr>
              <a:t>　　</a:t>
            </a:r>
            <a:r>
              <a:rPr lang="en-US" sz="1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053-42</a:t>
            </a:r>
            <a:r>
              <a:rPr lang="en-US" altLang="ja-JP" sz="1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6-1175</a:t>
            </a:r>
            <a:r>
              <a:rPr lang="en-US" sz="105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B6554B1-A6E6-4A1E-8CAD-4E33626ED5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40" y="4631342"/>
            <a:ext cx="461665" cy="561067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E0D3B4A-75BB-4E1D-BB00-B488340EA23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08" y="9541207"/>
            <a:ext cx="222179" cy="248840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8D05D76-7F1E-4AE9-9138-9A87F6EF930B}"/>
              </a:ext>
            </a:extLst>
          </p:cNvPr>
          <p:cNvSpPr txBox="1"/>
          <p:nvPr/>
        </p:nvSpPr>
        <p:spPr>
          <a:xfrm>
            <a:off x="4650449" y="9656178"/>
            <a:ext cx="21454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b="0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各商品の卸価格は弊社通常卸価格です。</a:t>
            </a:r>
            <a:endParaRPr lang="en-US" altLang="ja-JP" sz="800" b="0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961976-9F53-49AC-93F3-61D4E737996A}"/>
              </a:ext>
            </a:extLst>
          </p:cNvPr>
          <p:cNvSpPr txBox="1"/>
          <p:nvPr/>
        </p:nvSpPr>
        <p:spPr>
          <a:xfrm>
            <a:off x="5760720" y="28151"/>
            <a:ext cx="10343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SS-I003Hb</a:t>
            </a:r>
            <a:endParaRPr kumimoji="1" lang="ja-JP" alt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D4D90C0-780A-691F-CC33-67CB8047C3CF}"/>
              </a:ext>
            </a:extLst>
          </p:cNvPr>
          <p:cNvGrpSpPr/>
          <p:nvPr/>
        </p:nvGrpSpPr>
        <p:grpSpPr>
          <a:xfrm>
            <a:off x="115598" y="170929"/>
            <a:ext cx="1553735" cy="4828352"/>
            <a:chOff x="7138359" y="2617794"/>
            <a:chExt cx="1553735" cy="4828352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EF2FF30-431A-3CBE-F9BD-4492933BA535}"/>
                </a:ext>
              </a:extLst>
            </p:cNvPr>
            <p:cNvSpPr txBox="1"/>
            <p:nvPr/>
          </p:nvSpPr>
          <p:spPr>
            <a:xfrm>
              <a:off x="7715146" y="2617794"/>
              <a:ext cx="976948" cy="333233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5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北海道産そば粉使用</a:t>
              </a:r>
              <a:endParaRPr kumimoji="1" lang="en-US" altLang="ja-JP" sz="175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977B02E-50C6-DDCC-AA4B-472E31999E81}"/>
                </a:ext>
              </a:extLst>
            </p:cNvPr>
            <p:cNvSpPr txBox="1"/>
            <p:nvPr/>
          </p:nvSpPr>
          <p:spPr>
            <a:xfrm>
              <a:off x="7138359" y="2972659"/>
              <a:ext cx="1046198" cy="447348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75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そば大国</a:t>
              </a:r>
              <a:r>
                <a:rPr kumimoji="1" lang="ja-JP" altLang="en-US" sz="28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　　</a:t>
              </a:r>
              <a:r>
                <a:rPr kumimoji="1" lang="ja-JP" altLang="en-US" sz="175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  </a:t>
              </a:r>
              <a:r>
                <a:rPr kumimoji="1" lang="ja-JP" altLang="en-US" sz="16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創業　 年の老舗店</a:t>
              </a:r>
              <a:endParaRPr kumimoji="1" lang="en-US" altLang="ja-JP" sz="160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2D3DB75-9C5C-FD6D-94E7-21FC04525368}"/>
                </a:ext>
              </a:extLst>
            </p:cNvPr>
            <p:cNvSpPr txBox="1"/>
            <p:nvPr/>
          </p:nvSpPr>
          <p:spPr>
            <a:xfrm>
              <a:off x="7485015" y="5447402"/>
              <a:ext cx="545973" cy="36933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麗雅宋" panose="02010609010101010101" pitchFamily="1" charset="-128"/>
                  <a:ea typeface="ＤＦ麗雅宋" panose="02010609010101010101" pitchFamily="1" charset="-128"/>
                </a:rPr>
                <a:t>70</a:t>
              </a:r>
              <a:endParaRPr kumimoji="1" lang="ja-JP" altLang="en-US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Ｆ麗雅宋" panose="02010609010101010101" pitchFamily="1" charset="-128"/>
                <a:ea typeface="ＤＦ麗雅宋" panose="02010609010101010101" pitchFamily="1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CBA2CECB-984E-16E2-DA51-3C10EF36735E}"/>
                </a:ext>
              </a:extLst>
            </p:cNvPr>
            <p:cNvSpPr txBox="1"/>
            <p:nvPr/>
          </p:nvSpPr>
          <p:spPr>
            <a:xfrm>
              <a:off x="7145979" y="3993662"/>
              <a:ext cx="1046198" cy="959338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800" b="1" spc="300" dirty="0">
                  <a:solidFill>
                    <a:schemeClr val="bg1"/>
                  </a:solidFill>
                  <a:effectLst>
                    <a:outerShdw blurRad="50800" dist="50800" dir="20580000" algn="tl" rotWithShape="0">
                      <a:prstClr val="black">
                        <a:alpha val="40000"/>
                      </a:prst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山形</a:t>
              </a:r>
              <a:endParaRPr kumimoji="1" lang="en-US" altLang="ja-JP" sz="1600" b="1" spc="300" dirty="0">
                <a:solidFill>
                  <a:schemeClr val="bg1"/>
                </a:solidFill>
                <a:effectLst>
                  <a:outerShdw blurRad="50800" dist="50800" dir="20580000" algn="tl" rotWithShape="0">
                    <a:prstClr val="black">
                      <a:alpha val="40000"/>
                    </a:prst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8C0B0D4-4757-AEE9-E260-0CB55081769A}"/>
              </a:ext>
            </a:extLst>
          </p:cNvPr>
          <p:cNvGrpSpPr/>
          <p:nvPr/>
        </p:nvGrpSpPr>
        <p:grpSpPr>
          <a:xfrm>
            <a:off x="98744" y="151336"/>
            <a:ext cx="1553735" cy="4828352"/>
            <a:chOff x="7138359" y="2617794"/>
            <a:chExt cx="1553735" cy="482835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09E33B1-D38B-C936-5409-4685F0E308CA}"/>
                </a:ext>
              </a:extLst>
            </p:cNvPr>
            <p:cNvSpPr txBox="1"/>
            <p:nvPr/>
          </p:nvSpPr>
          <p:spPr>
            <a:xfrm>
              <a:off x="7715146" y="2617794"/>
              <a:ext cx="976948" cy="333233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5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北海道産そば粉使用</a:t>
              </a:r>
              <a:endParaRPr kumimoji="1" lang="en-US" altLang="ja-JP" sz="175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638C577-0EA9-432C-1438-0150044C2A5C}"/>
                </a:ext>
              </a:extLst>
            </p:cNvPr>
            <p:cNvSpPr txBox="1"/>
            <p:nvPr/>
          </p:nvSpPr>
          <p:spPr>
            <a:xfrm>
              <a:off x="7138359" y="2972659"/>
              <a:ext cx="1046198" cy="4473487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75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そば大国</a:t>
              </a:r>
              <a:r>
                <a:rPr kumimoji="1" lang="ja-JP" altLang="en-US" sz="28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　　</a:t>
              </a:r>
              <a:r>
                <a:rPr kumimoji="1" lang="ja-JP" altLang="en-US" sz="175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  </a:t>
              </a:r>
              <a:r>
                <a:rPr kumimoji="1" lang="ja-JP" altLang="en-US" sz="16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ＨＰ平成明朝体W3" panose="02020300000000000000" pitchFamily="18" charset="-128"/>
                  <a:ea typeface="ＤＨＰ平成明朝体W3" panose="02020300000000000000" pitchFamily="18" charset="-128"/>
                </a:rPr>
                <a:t>創業　 年の老舗店</a:t>
              </a:r>
              <a:endParaRPr kumimoji="1" lang="en-US" altLang="ja-JP" sz="160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E2BB38E-74E8-4FE3-B65D-C8E2ABF71148}"/>
                </a:ext>
              </a:extLst>
            </p:cNvPr>
            <p:cNvSpPr txBox="1"/>
            <p:nvPr/>
          </p:nvSpPr>
          <p:spPr>
            <a:xfrm>
              <a:off x="7485015" y="5447402"/>
              <a:ext cx="545973" cy="369332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kumimoji="1" lang="en-US" altLang="ja-JP" dirty="0">
                  <a:solidFill>
                    <a:srgbClr val="C00000"/>
                  </a:solidFill>
                  <a:latin typeface="ＤＦ麗雅宋" panose="02010609010101010101" pitchFamily="1" charset="-128"/>
                  <a:ea typeface="ＤＦ麗雅宋" panose="02010609010101010101" pitchFamily="1" charset="-128"/>
                </a:rPr>
                <a:t>70</a:t>
              </a:r>
              <a:endParaRPr kumimoji="1" lang="ja-JP" altLang="en-US" dirty="0">
                <a:solidFill>
                  <a:srgbClr val="C00000"/>
                </a:solidFill>
                <a:latin typeface="ＤＦ麗雅宋" panose="02010609010101010101" pitchFamily="1" charset="-128"/>
                <a:ea typeface="ＤＦ麗雅宋" panose="02010609010101010101" pitchFamily="1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231B38DA-2D1F-4382-A881-0E7913095528}"/>
                </a:ext>
              </a:extLst>
            </p:cNvPr>
            <p:cNvSpPr txBox="1"/>
            <p:nvPr/>
          </p:nvSpPr>
          <p:spPr>
            <a:xfrm>
              <a:off x="7145979" y="3993662"/>
              <a:ext cx="1046198" cy="959338"/>
            </a:xfrm>
            <a:prstGeom prst="rect">
              <a:avLst/>
            </a:prstGeom>
            <a:noFill/>
          </p:spPr>
          <p:txBody>
            <a:bodyPr vert="eaVert" wrap="square" lIns="324000" rIns="72000" spcCol="72000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2800" b="1" spc="300" dirty="0">
                  <a:solidFill>
                    <a:srgbClr val="C00000"/>
                  </a:solidFill>
                  <a:effectLst>
                    <a:outerShdw blurRad="63500" dist="50800" dir="21540000" algn="tl" rotWithShape="0">
                      <a:schemeClr val="tx1">
                        <a:alpha val="40000"/>
                      </a:schemeClr>
                    </a:outerShdw>
                  </a:effectLst>
                  <a:latin typeface="ＤＦ行楷書NW5" panose="03000509000000000000" pitchFamily="65" charset="-128"/>
                  <a:ea typeface="ＤＦ行楷書NW5" panose="03000509000000000000" pitchFamily="65" charset="-128"/>
                </a:rPr>
                <a:t>山形</a:t>
              </a:r>
              <a:endParaRPr kumimoji="1" lang="en-US" altLang="ja-JP" sz="1600" b="1" spc="300" dirty="0">
                <a:solidFill>
                  <a:srgbClr val="C00000"/>
                </a:solidFill>
                <a:effectLst>
                  <a:outerShdw blurRad="63500" dist="50800" dir="21540000" algn="tl" rotWithShape="0">
                    <a:schemeClr val="tx1">
                      <a:alpha val="40000"/>
                    </a:schemeClr>
                  </a:outerShdw>
                </a:effectLst>
                <a:latin typeface="ＤＨＰ平成明朝体W3" panose="02020300000000000000" pitchFamily="18" charset="-128"/>
                <a:ea typeface="ＤＨＰ平成明朝体W3" panose="020203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65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</TotalTime>
  <Words>401</Words>
  <Application>Microsoft Office PowerPoint</Application>
  <PresentationFormat>A4 210 x 297 mm</PresentationFormat>
  <Paragraphs>82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20" baseType="lpstr">
      <vt:lpstr>AR P隷書体M</vt:lpstr>
      <vt:lpstr>AR P楷書体M</vt:lpstr>
      <vt:lpstr>BIZ UD明朝 Medium</vt:lpstr>
      <vt:lpstr>ＤＦクラフト墨NW9</vt:lpstr>
      <vt:lpstr>ＤＦ行楷書NW5</vt:lpstr>
      <vt:lpstr>ＤＦ麗雅宋</vt:lpstr>
      <vt:lpstr>ＤＨＰ平成明朝体W3</vt:lpstr>
      <vt:lpstr>HGP創英角ｺﾞｼｯｸUB</vt:lpstr>
      <vt:lpstr>HGS創英角ｺﾞｼｯｸUB</vt:lpstr>
      <vt:lpstr>ＭＳ Ｐゴシック</vt:lpstr>
      <vt:lpstr>メイリオ</vt:lpstr>
      <vt:lpstr>游ゴシック</vt:lpstr>
      <vt:lpstr>游明朝</vt:lpstr>
      <vt:lpstr>Arial</vt:lpstr>
      <vt:lpstr>Calibri</vt:lpstr>
      <vt:lpstr>Calibri Light</vt:lpstr>
      <vt:lpstr>Courier New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亜輝子 今野</dc:creator>
  <cp:lastModifiedBy>松鹿 浜松塩業</cp:lastModifiedBy>
  <cp:revision>7</cp:revision>
  <dcterms:created xsi:type="dcterms:W3CDTF">2023-09-06T06:31:37Z</dcterms:created>
  <dcterms:modified xsi:type="dcterms:W3CDTF">2024-08-27T02:59:50Z</dcterms:modified>
</cp:coreProperties>
</file>